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1" r:id="rId4"/>
    <p:sldId id="289" r:id="rId5"/>
    <p:sldId id="291" r:id="rId6"/>
    <p:sldId id="259" r:id="rId7"/>
    <p:sldId id="292" r:id="rId8"/>
    <p:sldId id="293" r:id="rId9"/>
    <p:sldId id="260" r:id="rId10"/>
    <p:sldId id="266" r:id="rId11"/>
    <p:sldId id="262" r:id="rId12"/>
    <p:sldId id="290" r:id="rId13"/>
    <p:sldId id="265" r:id="rId14"/>
  </p:sldIdLst>
  <p:sldSz cx="9144000" cy="5143500" type="screen16x9"/>
  <p:notesSz cx="6858000" cy="9144000"/>
  <p:embeddedFontLst>
    <p:embeddedFont>
      <p:font typeface="Raleway" panose="020B0604020202020204" charset="-52"/>
      <p:regular r:id="rId16"/>
      <p:bold r:id="rId17"/>
      <p:italic r:id="rId18"/>
      <p:boldItalic r:id="rId19"/>
    </p:embeddedFont>
    <p:embeddedFont>
      <p:font typeface="Work Sans Regular" panose="020B0604020202020204" charset="0"/>
      <p:regular r:id="rId20"/>
      <p:bold r:id="rId21"/>
      <p:italic r:id="rId22"/>
      <p:boldItalic r:id="rId23"/>
    </p:embeddedFont>
    <p:embeddedFont>
      <p:font typeface="Franklin Gothic Heavy" panose="020B090302010202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 Thin" panose="020B0604020202020204" charset="-52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D633AC-6604-4EEB-87E6-510800511EE9}">
  <a:tblStyle styleId="{23D633AC-6604-4EEB-87E6-510800511E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0323" autoAdjust="0"/>
  </p:normalViewPr>
  <p:slideViewPr>
    <p:cSldViewPr>
      <p:cViewPr varScale="1">
        <p:scale>
          <a:sx n="138" d="100"/>
          <a:sy n="138" d="100"/>
        </p:scale>
        <p:origin x="85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4" y="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5486"/>
            <a:ext cx="6711900" cy="43924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Рисунок 2" descr="25b1337ff6f70f5e3a8cde5897416d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5486"/>
            <a:ext cx="756084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 idx="4294967295"/>
          </p:nvPr>
        </p:nvSpPr>
        <p:spPr>
          <a:xfrm>
            <a:off x="1131700" y="0"/>
            <a:ext cx="7688772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pic>
        <p:nvPicPr>
          <p:cNvPr id="4" name="Рисунок 3" descr="e2s12s6l9w0v3aguf9jhttmc1wzdbzc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5486"/>
            <a:ext cx="828092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475656" y="2646262"/>
            <a:ext cx="6408712" cy="2661792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1532500" y="1707654"/>
            <a:ext cx="6078900" cy="10801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Награждение:</a:t>
            </a:r>
            <a:endParaRPr sz="2800" b="1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4294967295"/>
          </p:nvPr>
        </p:nvSpPr>
        <p:spPr>
          <a:xfrm>
            <a:off x="1532500" y="2859782"/>
            <a:ext cx="6078900" cy="14889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ru-RU" dirty="0" smtClean="0"/>
              <a:t>Торжественное награждение  победителей дипломами и подарками запланировано  во время губернаторской  ёлки, которая пройдет в преддверии Нового года!</a:t>
            </a:r>
            <a:endParaRPr dirty="0"/>
          </a:p>
        </p:txBody>
      </p:sp>
      <p:sp>
        <p:nvSpPr>
          <p:cNvPr id="157" name="Google Shape;157;p20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4" name="Рисунок 3" descr="thdmm3lqf5k9ul8d0xq8417i39w5n3u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57" y="195486"/>
            <a:ext cx="7711485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251520" y="915566"/>
            <a:ext cx="5256584" cy="25922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    </a:t>
            </a:r>
            <a:r>
              <a:rPr lang="ru-RU" sz="3600" b="1" dirty="0" smtClean="0"/>
              <a:t>До встречи в финале!</a:t>
            </a:r>
            <a:endParaRPr sz="3600" b="1" dirty="0"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395536" y="1923678"/>
            <a:ext cx="5616624" cy="23179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endParaRPr lang="ru-RU" sz="2000" dirty="0"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7" y="902025"/>
            <a:ext cx="3312369" cy="333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 idx="4294967295"/>
          </p:nvPr>
        </p:nvSpPr>
        <p:spPr>
          <a:xfrm>
            <a:off x="1114400" y="411511"/>
            <a:ext cx="5041776" cy="7200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УСЛОВИЯ ПРОВЕДЕНИЯ </a:t>
            </a:r>
            <a:br>
              <a:rPr lang="ru-RU" sz="2400" b="1" u="sng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В 2022 - 2025 ГОДАХ</a:t>
            </a:r>
            <a:endParaRPr lang="ru-RU" sz="2400" b="1" dirty="0">
              <a:solidFill>
                <a:schemeClr val="tx1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4294967295"/>
          </p:nvPr>
        </p:nvSpPr>
        <p:spPr>
          <a:xfrm>
            <a:off x="251520" y="1347615"/>
            <a:ext cx="6048672" cy="6480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        С </a:t>
            </a:r>
            <a:r>
              <a:rPr lang="ru-RU" sz="1400" b="1" dirty="0" smtClean="0">
                <a:solidFill>
                  <a:srgbClr val="4567AF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400" b="1" dirty="0" smtClean="0">
                <a:solidFill>
                  <a:srgbClr val="4567AF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СЕНТЯБРЯ</a:t>
            </a:r>
            <a:r>
              <a:rPr lang="ru-RU" sz="1400" b="1" dirty="0" smtClean="0">
                <a:solidFill>
                  <a:schemeClr val="tx1"/>
                </a:solidFill>
              </a:rPr>
              <a:t> ПО </a:t>
            </a:r>
            <a:r>
              <a:rPr lang="ru-RU" sz="1800" b="1" dirty="0" smtClean="0">
                <a:solidFill>
                  <a:srgbClr val="FF0000"/>
                </a:solidFill>
              </a:rPr>
              <a:t>20</a:t>
            </a:r>
            <a:r>
              <a:rPr lang="ru-RU" sz="1400" b="1" dirty="0" smtClean="0">
                <a:solidFill>
                  <a:srgbClr val="4567AF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ОКТЯБРЯ</a:t>
            </a:r>
            <a:r>
              <a:rPr lang="ru-RU" sz="1400" b="1" dirty="0" smtClean="0">
                <a:solidFill>
                  <a:schemeClr val="tx1"/>
                </a:solidFill>
              </a:rPr>
              <a:t> ПРЕДОСТАВЛЯЮТСЯ: </a:t>
            </a:r>
          </a:p>
          <a:p>
            <a:pPr marL="0" lv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ЗАЯВКА И РИСУНОК В ГОРОДСКУЮ, РАЙОННЫЕ КОМИССИИ.</a:t>
            </a:r>
          </a:p>
          <a:p>
            <a:pPr marL="0" lvl="0" indent="0" algn="ctr">
              <a:buNone/>
            </a:pPr>
            <a:endParaRPr sz="1400" b="1" dirty="0">
              <a:solidFill>
                <a:schemeClr val="tx1"/>
              </a:solidFill>
            </a:endParaRPr>
          </a:p>
        </p:txBody>
      </p:sp>
      <p:pic>
        <p:nvPicPr>
          <p:cNvPr id="128" name="Google Shape;128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400" y="195486"/>
            <a:ext cx="2796600" cy="2796600"/>
          </a:xfrm>
          <a:prstGeom prst="wedgeRectCallout">
            <a:avLst>
              <a:gd name="adj1" fmla="val -69878"/>
              <a:gd name="adj2" fmla="val -33138"/>
            </a:avLst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95686"/>
            <a:ext cx="59766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ВОЗРАСТ УЧАСТНИКОВ: ОТ </a:t>
            </a:r>
            <a:r>
              <a:rPr lang="ru-RU" sz="1800" b="1" dirty="0" smtClean="0">
                <a:solidFill>
                  <a:srgbClr val="FF0000"/>
                </a:solidFill>
              </a:rPr>
              <a:t>6</a:t>
            </a:r>
            <a:r>
              <a:rPr lang="ru-RU" sz="1800" b="1" dirty="0" smtClean="0">
                <a:solidFill>
                  <a:schemeClr val="tx1"/>
                </a:solidFill>
              </a:rPr>
              <a:t> ДО </a:t>
            </a:r>
            <a:r>
              <a:rPr lang="ru-RU" sz="1800" b="1" dirty="0" smtClean="0">
                <a:solidFill>
                  <a:srgbClr val="FF0000"/>
                </a:solidFill>
              </a:rPr>
              <a:t>16 </a:t>
            </a:r>
            <a:r>
              <a:rPr lang="ru-RU" sz="1800" b="1" dirty="0" smtClean="0">
                <a:solidFill>
                  <a:schemeClr val="tx1"/>
                </a:solidFill>
              </a:rPr>
              <a:t>ЛЕТ                </a:t>
            </a:r>
            <a:r>
              <a:rPr lang="ru-RU" sz="1200" b="1" u="sng" dirty="0" smtClean="0">
                <a:solidFill>
                  <a:schemeClr val="tx1"/>
                </a:solidFill>
              </a:rPr>
              <a:t>НА 1 СЕНТЯБРЯ ГОДА ПРОВЕДЕНИЯ КОНКУРСА.</a:t>
            </a:r>
          </a:p>
          <a:p>
            <a:endParaRPr lang="ru-RU" sz="1800" b="1" u="sng" dirty="0" smtClean="0">
              <a:solidFill>
                <a:srgbClr val="4567AF"/>
              </a:solidFill>
            </a:endParaRPr>
          </a:p>
          <a:p>
            <a:endParaRPr lang="ru-RU" sz="1800" b="1" u="sng" dirty="0" smtClean="0">
              <a:solidFill>
                <a:srgbClr val="4567AF"/>
              </a:solidFill>
            </a:endParaRPr>
          </a:p>
          <a:p>
            <a:endParaRPr lang="ru-RU" sz="1800" b="1" u="sng" dirty="0" smtClean="0">
              <a:solidFill>
                <a:srgbClr val="4567AF"/>
              </a:solidFill>
            </a:endParaRPr>
          </a:p>
          <a:p>
            <a:endParaRPr lang="ru-RU" sz="1800" b="1" u="sng" dirty="0">
              <a:solidFill>
                <a:srgbClr val="4567A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43758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 участию принимаются рисунки, выполненные участниками индивидуально. Групповые работы, выполненные детским коллективом или семьей, не рассматриваются.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Работы могут быть выполнены в любой технике изобразительного искусства ручным способом (карандаш, фломастер, гуашь, акварель, масло, и др.) на листах (холстах) формата А4 (210*297мм). 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b="1" u="sng" dirty="0" smtClean="0">
                <a:solidFill>
                  <a:srgbClr val="EC1F26"/>
                </a:solidFill>
                <a:latin typeface="Times New Roman" pitchFamily="18" charset="0"/>
                <a:cs typeface="Times New Roman" pitchFamily="18" charset="0"/>
              </a:rPr>
              <a:t>РАЙОННЫЙ ЭТАП:</a:t>
            </a: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1932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1.ПРОВОДИТСЯ С 21 ОКТЯБРЯ ПО 5 НОЯБРЯ;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2.ОПРЕДЕЛЯЕТСЯ ПО 3 ПОБЕДИТЕЛЯ В КАЖДОЙ НОМИНАЦИИ И В КАЖДОЙ ВОЗРАСТНОЙ ГРУППЕ;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3.НАПРАВЛЯЮТСЯ ЗАЯВКИ ПОБЕДИТЕЛЕЙ РАЙОННОГО ЭТАПА ДО 20 НОЯБРЯ В ОБЛАСТНУЮ КОМИССИЮ.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endParaRPr dirty="0" smtClean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025" y="699542"/>
            <a:ext cx="6711900" cy="1080120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EC1F26"/>
                </a:solidFill>
                <a:latin typeface="Times New Roman" pitchFamily="18" charset="0"/>
                <a:cs typeface="Times New Roman" pitchFamily="18" charset="0"/>
              </a:rPr>
              <a:t>ОБЛАСТНОЙ ЭТАП: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11710"/>
            <a:ext cx="8568951" cy="1717944"/>
          </a:xfrm>
        </p:spPr>
        <p:txBody>
          <a:bodyPr/>
          <a:lstStyle/>
          <a:p>
            <a:pPr marL="342900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1. ПРОВОДИТСЯ ДО 15 ДЕКАБРЯ;</a:t>
            </a:r>
          </a:p>
          <a:p>
            <a:pPr marL="342900"/>
            <a:r>
              <a:rPr lang="ru-RU" sz="1600" b="1" dirty="0" smtClean="0">
                <a:solidFill>
                  <a:schemeClr val="tx1"/>
                </a:solidFill>
              </a:rPr>
              <a:t> 2. ОПРЕДЕЛЯЕТСЯ ПО 1 ПОБЕДИТЕЛЮ В КАЖДОЙ НОМИНАЦИИ И В КАЖДОЙ ВОЗРАСТНОЙ ГРУППЕ, ОФОРМЛЯЕТСЯ ПРОТОКОЛОМ.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5486"/>
            <a:ext cx="5112568" cy="1152128"/>
          </a:xfrm>
        </p:spPr>
        <p:txBody>
          <a:bodyPr/>
          <a:lstStyle/>
          <a:p>
            <a:pPr algn="ct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>Конкурс </a:t>
            </a:r>
            <a:r>
              <a:rPr lang="ru-RU" sz="2000" b="1" i="1" dirty="0"/>
              <a:t>проводится в </a:t>
            </a:r>
            <a:r>
              <a:rPr lang="ru-RU" sz="2000" b="1" i="1" dirty="0" smtClean="0"/>
              <a:t>сфере</a:t>
            </a:r>
            <a:br>
              <a:rPr lang="ru-RU" sz="2000" b="1" i="1" dirty="0" smtClean="0"/>
            </a:br>
            <a:r>
              <a:rPr lang="ru-RU" sz="2000" b="1" i="1" dirty="0" smtClean="0"/>
              <a:t> изобразительного </a:t>
            </a:r>
            <a:r>
              <a:rPr lang="ru-RU" sz="2000" b="1" i="1" dirty="0"/>
              <a:t>искусства </a:t>
            </a:r>
            <a:br>
              <a:rPr lang="ru-RU" sz="2000" b="1" i="1" dirty="0"/>
            </a:br>
            <a:r>
              <a:rPr lang="ru-RU" sz="2000" b="1" i="1" dirty="0"/>
              <a:t>по следующим номинациям</a:t>
            </a:r>
            <a:r>
              <a:rPr lang="ru-RU" sz="2000" b="1" i="1" dirty="0" smtClean="0"/>
              <a:t>:</a:t>
            </a:r>
            <a:br>
              <a:rPr lang="ru-RU" sz="2000" b="1" i="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03598"/>
            <a:ext cx="7604397" cy="367240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В номинации </a:t>
            </a:r>
            <a:r>
              <a:rPr lang="ru-RU" sz="2000" b="1" dirty="0" smtClean="0">
                <a:solidFill>
                  <a:schemeClr val="tx1"/>
                </a:solidFill>
              </a:rPr>
              <a:t>«Мои родители-бизнесмены»</a:t>
            </a:r>
            <a:r>
              <a:rPr lang="ru-RU" sz="2000" dirty="0" smtClean="0">
                <a:solidFill>
                  <a:schemeClr val="tx1"/>
                </a:solidFill>
              </a:rPr>
              <a:t> могут быть предоставлены рисунки, в которых участник изображает (рисует) работу родителей или одного из них.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 номинации </a:t>
            </a:r>
            <a:r>
              <a:rPr lang="ru-RU" sz="2000" b="1" dirty="0" smtClean="0">
                <a:solidFill>
                  <a:schemeClr val="tx1"/>
                </a:solidFill>
              </a:rPr>
              <a:t>«Бизнес это…» </a:t>
            </a:r>
            <a:r>
              <a:rPr lang="ru-RU" sz="2000" dirty="0" smtClean="0">
                <a:solidFill>
                  <a:schemeClr val="tx1"/>
                </a:solidFill>
              </a:rPr>
              <a:t>- рисунки, на которых изображено и раскрыто понятие слова «бизнес» (что такое бизнес, свое представление о бизнесе).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 номинации </a:t>
            </a:r>
            <a:r>
              <a:rPr lang="ru-RU" sz="2000" b="1" dirty="0" smtClean="0">
                <a:solidFill>
                  <a:schemeClr val="tx1"/>
                </a:solidFill>
              </a:rPr>
              <a:t>«Так начинается мой бизнес» </a:t>
            </a:r>
            <a:r>
              <a:rPr lang="ru-RU" sz="2000" dirty="0" smtClean="0">
                <a:solidFill>
                  <a:schemeClr val="tx1"/>
                </a:solidFill>
              </a:rPr>
              <a:t>- рисунки, в которых участники предоставляют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свой будущий бизнес (с чего бы они начали свое дело, заработали деньги).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323528" y="411510"/>
            <a:ext cx="4824536" cy="5040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Номинации</a:t>
            </a:r>
            <a:r>
              <a:rPr lang="ru-RU" sz="3200" b="1" i="1" dirty="0" smtClean="0"/>
              <a:t>:</a:t>
            </a:r>
            <a:endParaRPr b="1" i="1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251520" y="1635646"/>
            <a:ext cx="8496943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«Мои родители – бизнесмены»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67" y="1679321"/>
            <a:ext cx="2571764" cy="1851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6" y="2283718"/>
            <a:ext cx="3321098" cy="2211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00" y="2279040"/>
            <a:ext cx="1536880" cy="2190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7927924" y="627534"/>
            <a:ext cx="100459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025" y="411510"/>
            <a:ext cx="6711900" cy="3518144"/>
          </a:xfrm>
        </p:spPr>
        <p:txBody>
          <a:bodyPr/>
          <a:lstStyle/>
          <a:p>
            <a:pPr marL="0" lvl="0" indent="0"/>
            <a:r>
              <a:rPr lang="ru-RU" dirty="0">
                <a:solidFill>
                  <a:schemeClr val="tx1"/>
                </a:solidFill>
              </a:rPr>
              <a:t>«Бизнес-это</a:t>
            </a:r>
            <a:r>
              <a:rPr lang="ru-RU" dirty="0" smtClean="0">
                <a:solidFill>
                  <a:schemeClr val="tx1"/>
                </a:solidFill>
              </a:rPr>
              <a:t>….»</a:t>
            </a:r>
          </a:p>
          <a:p>
            <a:pPr marL="0" lvl="0" indent="0"/>
            <a:endParaRPr lang="ru-RU" dirty="0">
              <a:solidFill>
                <a:schemeClr val="tx1"/>
              </a:solidFill>
            </a:endParaRPr>
          </a:p>
          <a:p>
            <a:pPr marL="0" lvl="0" indent="0"/>
            <a:endParaRPr lang="ru-RU" dirty="0" smtClean="0">
              <a:solidFill>
                <a:schemeClr val="tx1"/>
              </a:solidFill>
            </a:endParaRPr>
          </a:p>
          <a:p>
            <a:pPr marL="0" lvl="0" indent="0"/>
            <a:endParaRPr lang="ru-RU" dirty="0">
              <a:solidFill>
                <a:schemeClr val="tx1"/>
              </a:solidFill>
            </a:endParaRPr>
          </a:p>
          <a:p>
            <a:pPr marL="0" lvl="0" indent="0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987574"/>
            <a:ext cx="56893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7927924" y="627534"/>
            <a:ext cx="100459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025" y="411510"/>
            <a:ext cx="6711900" cy="3518144"/>
          </a:xfrm>
        </p:spPr>
        <p:txBody>
          <a:bodyPr/>
          <a:lstStyle/>
          <a:p>
            <a:pPr marL="0" lvl="0" indent="0"/>
            <a:endParaRPr lang="ru-RU" dirty="0" smtClean="0">
              <a:solidFill>
                <a:schemeClr val="tx1"/>
              </a:solidFill>
            </a:endParaRPr>
          </a:p>
          <a:p>
            <a:pPr marL="0" lvl="0" indent="0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Так начинается мой бизнес»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9622"/>
            <a:ext cx="7776864" cy="21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755576" y="411510"/>
            <a:ext cx="7200799" cy="42484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/>
              <a:t>Победителей конкурса ждут призы: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УЧАСТНИКИ, НЕ ВОШЕДШИЕ В ЧИСЛО ПОБЕДИТЕЛЕЙ, НАГРАЖДАЮТСЯ </a:t>
            </a:r>
            <a:r>
              <a:rPr lang="ru-RU" sz="2000" b="1" u="sng" dirty="0" smtClean="0">
                <a:solidFill>
                  <a:schemeClr val="tx1"/>
                </a:solidFill>
              </a:rPr>
              <a:t>ПООЩРИТЕЛЬНЫМИ ПРИЗАМИ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pic>
        <p:nvPicPr>
          <p:cNvPr id="4" name="Рисунок 3" descr="istockphoto-1412240771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059582"/>
            <a:ext cx="3308952" cy="242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309</Words>
  <Application>Microsoft Office PowerPoint</Application>
  <PresentationFormat>Экран (16:9)</PresentationFormat>
  <Paragraphs>52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Raleway</vt:lpstr>
      <vt:lpstr>Times New Roman</vt:lpstr>
      <vt:lpstr>Arial</vt:lpstr>
      <vt:lpstr>Work Sans Regular</vt:lpstr>
      <vt:lpstr>Franklin Gothic Heavy</vt:lpstr>
      <vt:lpstr>Calibri</vt:lpstr>
      <vt:lpstr>Raleway Thin</vt:lpstr>
      <vt:lpstr>Pisanio template</vt:lpstr>
      <vt:lpstr>Презентация PowerPoint</vt:lpstr>
      <vt:lpstr>УСЛОВИЯ ПРОВЕДЕНИЯ  В 2022 - 2025 ГОДАХ</vt:lpstr>
      <vt:lpstr>РАЙОННЫЙ ЭТАП:</vt:lpstr>
      <vt:lpstr>ОБЛАСТНОЙ ЭТАП:</vt:lpstr>
      <vt:lpstr>     Конкурс проводится в сфере  изобразительного искусства  по следующим номинациям: </vt:lpstr>
      <vt:lpstr> Номинации: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Награждение:</vt:lpstr>
      <vt:lpstr>Презентация PowerPoint</vt:lpstr>
      <vt:lpstr>    До встречи в финале!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Одинцова Ю.В.</cp:lastModifiedBy>
  <cp:revision>40</cp:revision>
  <dcterms:modified xsi:type="dcterms:W3CDTF">2024-08-27T08:52:54Z</dcterms:modified>
</cp:coreProperties>
</file>